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27"/>
  </p:notesMasterIdLst>
  <p:sldIdLst>
    <p:sldId id="359" r:id="rId2"/>
    <p:sldId id="348" r:id="rId3"/>
    <p:sldId id="349" r:id="rId4"/>
    <p:sldId id="350" r:id="rId5"/>
    <p:sldId id="351" r:id="rId6"/>
    <p:sldId id="373" r:id="rId7"/>
    <p:sldId id="352" r:id="rId8"/>
    <p:sldId id="353" r:id="rId9"/>
    <p:sldId id="354" r:id="rId10"/>
    <p:sldId id="355" r:id="rId11"/>
    <p:sldId id="356" r:id="rId12"/>
    <p:sldId id="360" r:id="rId13"/>
    <p:sldId id="377" r:id="rId14"/>
    <p:sldId id="362" r:id="rId15"/>
    <p:sldId id="363" r:id="rId16"/>
    <p:sldId id="361" r:id="rId17"/>
    <p:sldId id="364" r:id="rId18"/>
    <p:sldId id="370" r:id="rId19"/>
    <p:sldId id="371" r:id="rId20"/>
    <p:sldId id="378" r:id="rId21"/>
    <p:sldId id="368" r:id="rId22"/>
    <p:sldId id="369" r:id="rId23"/>
    <p:sldId id="366" r:id="rId24"/>
    <p:sldId id="365" r:id="rId25"/>
    <p:sldId id="3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D11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3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DEC1D-6D37-4792-81D5-39C88114A3F0}" type="datetimeFigureOut">
              <a:rPr lang="bg-BG" smtClean="0"/>
              <a:pPr/>
              <a:t>9.11.2018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31B9D-0504-4A7F-99BA-22F9323FA12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737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6B4E56-3EDF-490F-9FDA-83BCA4A8BAE3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6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6FE7B1-9CC7-4B13-9A3D-47ED2B8CC3CF}" type="slidenum">
              <a:rPr lang="en-GB" altLang="bg-BG" smtClean="0"/>
              <a:pPr/>
              <a:t>4</a:t>
            </a:fld>
            <a:endParaRPr lang="en-GB" altLang="bg-BG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11200"/>
            <a:ext cx="4532312" cy="339883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94163"/>
          </a:xfrm>
          <a:noFill/>
        </p:spPr>
        <p:txBody>
          <a:bodyPr wrap="none" anchor="ctr"/>
          <a:lstStyle/>
          <a:p>
            <a:pPr eaLnBrk="1" hangingPunct="1"/>
            <a:endParaRPr lang="bg-BG" altLang="bg-BG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35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7A97A9-0512-4CB3-9B99-F1F84718E25F}" type="slidenum">
              <a:rPr lang="en-GB" altLang="bg-BG" smtClean="0"/>
              <a:pPr/>
              <a:t>5</a:t>
            </a:fld>
            <a:endParaRPr lang="en-GB" altLang="bg-BG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bg-BG" altLang="bg-BG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4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smtClean="0">
              <a:cs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078DC4-579B-48E6-8525-0F25CE39A39A}" type="slidenum">
              <a:rPr lang="en-GB" smtClean="0"/>
              <a:pPr/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2820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2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53A2A1-411F-4FAA-BCB7-D0173CBFCE8D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11200"/>
            <a:ext cx="4532312" cy="33988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94163"/>
          </a:xfrm>
          <a:noFill/>
        </p:spPr>
        <p:txBody>
          <a:bodyPr wrap="none" anchor="ctr"/>
          <a:lstStyle/>
          <a:p>
            <a:pPr eaLnBrk="1" hangingPunct="1"/>
            <a:endParaRPr lang="bg-BG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21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31B9D-0504-4A7F-99BA-22F9323FA125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806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2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18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1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1916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35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77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CEFD8-4CA4-4D41-B8AF-466455971EC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642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6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0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7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oshwiki.eu/wiki/Dangerous_substances_(chemical_and_biological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34771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Работодателите и тяхната ангажираност при управление на опасните химични вещества на работното място – нормативни изисквания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езултат с изображение за картинки химични вещест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19600"/>
            <a:ext cx="202983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Резултат с изображение за картинки закон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410200"/>
            <a:ext cx="3280922" cy="10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92778" y="2023022"/>
            <a:ext cx="85693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Избягване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рисковете;</a:t>
            </a:r>
            <a:endParaRPr lang="bg-BG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рисковете, които не могат да бъдат избегнати;</a:t>
            </a:r>
            <a:endParaRPr lang="bg-BG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Ограничаване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рисковете при източника на възникването им;</a:t>
            </a:r>
            <a:endParaRPr lang="bg-BG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Привеждане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съответствие с техническия прогрес;</a:t>
            </a:r>
            <a:endParaRPr lang="bg-BG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Замяна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опасното с безопасно или по-малко опасно;</a:t>
            </a:r>
            <a:endParaRPr lang="bg-BG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Обозначаване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съществуващи опасности и източници на вредни за здравето и безопасността фактори;</a:t>
            </a:r>
            <a:endParaRPr lang="bg-BG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Използване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колективните средства за защита с предимство пред личните предпазни средства;</a:t>
            </a:r>
            <a:endParaRPr lang="bg-BG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Даване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съответни инструкции на работещите.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92778" y="990600"/>
            <a:ext cx="8353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ЗЗБУТ </a:t>
            </a:r>
          </a:p>
          <a:p>
            <a:pPr algn="ctr"/>
            <a:r>
              <a:rPr lang="ru-RU" sz="28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Основни принципи на превенция</a:t>
            </a:r>
            <a:endParaRPr lang="bg-BG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" y="99466"/>
            <a:ext cx="2249084" cy="145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90600"/>
            <a:ext cx="8915400" cy="494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endParaRPr lang="bg-BG" altLang="en-US" sz="1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bg-BG" altLang="en-US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Идентифициране на опасностите</a:t>
            </a:r>
            <a:r>
              <a:rPr lang="bg-BG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 се списък на </a:t>
            </a:r>
            <a:r>
              <a:rPr lang="bg-BG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веществата/химическите продукти, използвани и генерирани на работното място </a:t>
            </a:r>
          </a:p>
          <a:p>
            <a:pPr>
              <a:spcBef>
                <a:spcPts val="300"/>
              </a:spcBef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Събира се информация за вредите, които причиняват и как се случва това, напр. от етикетите и информационните листове за безопасност </a:t>
            </a:r>
          </a:p>
          <a:p>
            <a:pPr>
              <a:spcBef>
                <a:spcPts val="300"/>
              </a:spcBef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 се дали се използват канцерогени или мутагени, за които са валидни по-строги правила</a:t>
            </a:r>
          </a:p>
          <a:p>
            <a:pPr>
              <a:spcBef>
                <a:spcPts val="300"/>
              </a:spcBef>
            </a:pPr>
            <a:r>
              <a:rPr lang="bg-BG" altLang="en-US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 експозицията:</a:t>
            </a:r>
          </a:p>
          <a:p>
            <a:pPr>
              <a:spcBef>
                <a:spcPts val="300"/>
              </a:spcBef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 се кой може да бъде изложен на въздействието, вкл. хигиенисти и работници по поддръжката</a:t>
            </a:r>
          </a:p>
          <a:p>
            <a:pPr>
              <a:spcBef>
                <a:spcPts val="300"/>
              </a:spcBef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 се оценка на експозицията на работниците от гледна точка на тип, интензитет, продължителност, честота на излагане, вкл. комбинация от експозиции</a:t>
            </a:r>
          </a:p>
          <a:p>
            <a:pPr>
              <a:spcBef>
                <a:spcPts val="300"/>
              </a:spcBef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Взема се предвид комбинираният ефект от други рискове, напр. рискове от пожар, проникване през кожата или работа във влажна среда</a:t>
            </a:r>
          </a:p>
          <a:p>
            <a:pPr>
              <a:spcBef>
                <a:spcPts val="300"/>
              </a:spcBef>
            </a:pPr>
            <a:r>
              <a:rPr lang="bg-BG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 на мерки:</a:t>
            </a:r>
          </a:p>
          <a:p>
            <a:pPr>
              <a:spcBef>
                <a:spcPts val="300"/>
              </a:spcBef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Списъкът с опасностите се използва за изготвяне на план за действие и определяне на отговорниците за неговото изпълнение</a:t>
            </a:r>
          </a:p>
          <a:p>
            <a:pPr>
              <a:spcBef>
                <a:spcPts val="300"/>
              </a:spcBef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Контролира се изпълнението и се оценява въздействието на мерките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0747" y="35707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стъпки за управление на опасни вещества</a:t>
            </a:r>
            <a:endParaRPr lang="bg-BG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Blaga\Desktop\OBUCHENIQ\ob.2018\kartinki\Транспарант--„Опознай-рисковете,-за-да-ги-избегнеш!”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312910"/>
            <a:ext cx="2347155" cy="15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Ð ÐµÐ·ÑÐ»ÑÐ°Ñ Ñ Ð¸Ð·Ð¾Ð±ÑÐ°Ð¶ÐµÐ½Ð¸Ðµ Ð·Ð° ÐºÐ°ÑÑÐ¸Ð½ÐºÐ¸ ÑÐ¸Ð¼Ð¸ÑÐµÑÐºÐ° Ð¿ÑÐ¾Ð¼Ð¸ÑÐ»ÐµÐ½Ð¾Ñ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5617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1125538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bg-BG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 работа с опасни вещества работните процеси трябва да са механизирани </a:t>
            </a:r>
            <a:r>
              <a:rPr lang="bg-BG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автоматизирани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2819400"/>
            <a:ext cx="4267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bg-BG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bg-BG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bg-BG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bg-BG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bg-BG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3340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455682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bg-BG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ТЕХНИЧЕСКИ МЕРКИ ЗА ОГРАНИЧАВАНЕ НА РИСКА</a:t>
            </a:r>
          </a:p>
        </p:txBody>
      </p:sp>
      <p:pic>
        <p:nvPicPr>
          <p:cNvPr id="2050" name="Picture 2" descr="Ð ÐµÐ·ÑÐ»ÑÐ°Ñ Ñ Ð¸Ð·Ð¾Ð±ÑÐ°Ð¶ÐµÐ½Ð¸Ðµ Ð·Ð° ÐºÐ°ÑÑÐ¸Ð½ÐºÐ¸ ÑÐ¸Ð¼Ð¸ÑÐµÑÐºÐ° Ð¿ÑÐ¾Ð¼Ð¸ÑÐ»ÐµÐ½Ð¾Ñ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4334"/>
            <a:ext cx="8305800" cy="43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8115300" cy="1676400"/>
          </a:xfrm>
        </p:spPr>
        <p:txBody>
          <a:bodyPr/>
          <a:lstStyle/>
          <a:p>
            <a:pPr lvl="0" defTabSz="914400" eaLnBrk="0" hangingPunct="0">
              <a:spcBef>
                <a:spcPts val="0"/>
              </a:spcBef>
            </a:pPr>
            <a:r>
              <a:rPr lang="bg-BG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ТЕХНИЧЕСКИ МЕРКИ ЗА ОГРАНИЧАВАНЕ НА РИСКА</a:t>
            </a:r>
            <a:br>
              <a:rPr lang="bg-BG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365365"/>
            <a:ext cx="8039100" cy="1096899"/>
          </a:xfrm>
        </p:spPr>
        <p:txBody>
          <a:bodyPr>
            <a:noAutofit/>
          </a:bodyPr>
          <a:lstStyle/>
          <a:p>
            <a:pPr marL="285750" lvl="0" indent="-285750" algn="l" defTabSz="9144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x-none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зависимост от вида и степента на вредност на веществата </a:t>
            </a:r>
            <a:r>
              <a:rPr lang="bg-BG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bg-BG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непрекъснат </a:t>
            </a:r>
            <a:r>
              <a:rPr lang="bg-BG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или периодичен контрол за съдържанието на ОХВ във въздуха на работните </a:t>
            </a:r>
            <a:r>
              <a:rPr lang="bg-BG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</a:p>
          <a:p>
            <a:pPr marL="285750" indent="-285750" algn="l" defTabSz="9144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bg-BG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defTabSz="914400">
              <a:spcBef>
                <a:spcPct val="50000"/>
              </a:spcBef>
              <a:buClrTx/>
              <a:buSzTx/>
            </a:pPr>
            <a:endParaRPr lang="bg-BG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 defTabSz="9144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bg-BG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 defTabSz="9144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endParaRPr lang="bg-BG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 defTabSz="914400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x-none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процеси, при които се осъществява непрекъснат контрол, се осигурява </a:t>
            </a:r>
            <a:r>
              <a:rPr lang="x-non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сигнализация </a:t>
            </a:r>
            <a:r>
              <a:rPr lang="x-none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наличие на концентрации, по-високи от допустимите</a:t>
            </a:r>
            <a:r>
              <a:rPr lang="bg-BG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bg-BG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газоанализаторни</a:t>
            </a:r>
            <a:r>
              <a:rPr lang="bg-BG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газосигнализаторни</a:t>
            </a:r>
            <a:r>
              <a:rPr lang="bg-BG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системи, свързани с аварийна вентилация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defTabSz="914400">
              <a:spcBef>
                <a:spcPct val="50000"/>
              </a:spcBef>
              <a:buClrTx/>
              <a:buSzTx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8006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bg-BG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Ð ÐµÐ·ÑÐ»ÑÐ°Ñ Ñ Ð¸Ð·Ð¾Ð±ÑÐ°Ð¶ÐµÐ½Ð¸Ðµ Ð·Ð° Ð³Ð°Ð·Ð¾Ð°Ð½Ð°Ð»Ð¸Ð·Ð°ÑÐ¾ÑÐ½Ð¸ Ð¸ Ð³Ð°Ð·Ð¾ÑÐ¸Ð³Ð½Ð°Ð»Ð¸Ð·Ð°ÑÐ¾ÑÐ½Ð¸ ÑÐ¸ÑÑÐµÐ¼Ð¸ ÐºÐ°ÑÑÐ¸Ð½ÐºÐ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72" y="2590800"/>
            <a:ext cx="36576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47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783791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източника на отделяне на вредни вещества се устройва </a:t>
            </a:r>
            <a:r>
              <a:rPr lang="x-none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местна (локална)</a:t>
            </a:r>
            <a:r>
              <a:rPr lang="x-none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вентилация</a:t>
            </a:r>
            <a:endParaRPr lang="bg-BG" sz="2400" dirty="0">
              <a:solidFill>
                <a:srgbClr val="00B050"/>
              </a:solidFill>
            </a:endParaRPr>
          </a:p>
        </p:txBody>
      </p:sp>
      <p:pic>
        <p:nvPicPr>
          <p:cNvPr id="1035" name="Picture 11" descr="Ð ÐµÐ·ÑÐ»ÑÐ°Ñ Ñ Ð¸Ð·Ð¾Ð±ÑÐ°Ð¶ÐµÐ½Ð¸Ðµ Ð·Ð° Ð»Ð¾ÐºÐ°Ð»Ð½Ð¸ Ð²ÐµÐ½ÑÐ¸Ð»Ð°ÑÐ¸Ð¾Ð½Ð½Ð¸ ÑÑÐ¾ÑÑÐ¶ÐµÐ½Ð¸Ñ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2" y="4191000"/>
            <a:ext cx="6714067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Ð ÐµÐ·ÑÐ»ÑÐ°Ñ Ñ Ð¸Ð·Ð¾Ð±ÑÐ°Ð¶ÐµÐ½Ð¸Ðµ Ð·Ð° Ð»Ð¾ÐºÐ°Ð»Ð½Ð¸ Ð²ÐµÐ½ÑÐ¸Ð»Ð°ÑÐ¸Ð¾Ð½Ð½Ð¸ ÑÑÐ¾ÑÑÐ¶ÐµÐ½Ð¸Ñ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819400"/>
            <a:ext cx="2019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732" y="355685"/>
            <a:ext cx="7857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работните помещения, в които има отделяне на прах, токсични и други вредни вещества, се осигурява принудителна вентилация.</a:t>
            </a:r>
            <a:endParaRPr lang="bg-BG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2400" b="1" dirty="0" err="1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Общообменни</a:t>
            </a:r>
            <a:r>
              <a:rPr lang="bg-BG" sz="2400" b="1" dirty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 вентилационни </a:t>
            </a:r>
          </a:p>
          <a:p>
            <a:pPr algn="ctr">
              <a:spcBef>
                <a:spcPct val="50000"/>
              </a:spcBef>
            </a:pPr>
            <a:r>
              <a:rPr lang="bg-BG" sz="2400" b="1" dirty="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rPr>
              <a:t>съоръжения</a:t>
            </a:r>
            <a:endParaRPr lang="en-US" sz="2400" b="1" dirty="0">
              <a:solidFill>
                <a:srgbClr val="000066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713163" y="274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132138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2775" name="Picture 7" descr="Tubeaxial F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452100"/>
            <a:ext cx="1828800" cy="169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Ð ÐµÐ·ÑÐ»ÑÐ°Ñ Ñ Ð¸Ð·Ð¾Ð±ÑÐ°Ð¶ÐµÐ½Ð¸Ðµ Ð·Ð° ÐºÐ°ÑÑÐ¸Ð½ÐºÐ¸ Ð¾Ð±ÑÐ¾Ð¾Ð±Ð¼ÐµÐ½Ð½Ð° Ð²ÐµÐ½ÑÐ¸Ð»Ð°ÑÐ¸Ñ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04975"/>
            <a:ext cx="36379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7200" y="3222625"/>
            <a:ext cx="7269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всяка вентилационна или пречиствателна уредба се води документация, съдържаща техническите й параметри, резултати от изпитвания и измервания и инструкция за експлоатация и ремонт.</a:t>
            </a:r>
            <a:endParaRPr lang="bg-BG" sz="2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886109"/>
            <a:ext cx="769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2400" b="1" dirty="0">
                <a:solidFill>
                  <a:srgbClr val="68D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всяка вентилационна и пречиствателна уредба след въвеждането й в експлоатация се съставя досие </a:t>
            </a:r>
            <a:r>
              <a:rPr lang="x-none" sz="2400" b="1" dirty="0" smtClean="0">
                <a:solidFill>
                  <a:srgbClr val="68D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x-none" sz="2400" b="1" dirty="0">
                <a:solidFill>
                  <a:srgbClr val="68D1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което се съхранява в определено със заповед длъжностно лице.</a:t>
            </a:r>
            <a:endParaRPr lang="bg-BG" sz="2400" b="1" dirty="0">
              <a:solidFill>
                <a:srgbClr val="68D11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642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Всички процеси, свързани с получаване, употреба, съхранение и транспортиране на ОХВ се извършват в херметизирано оборудване 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5720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ot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94681"/>
            <a:ext cx="25542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5826719" cy="1646302"/>
          </a:xfrm>
        </p:spPr>
        <p:txBody>
          <a:bodyPr/>
          <a:lstStyle/>
          <a:p>
            <a:r>
              <a:rPr lang="bg-BG" sz="3200" b="1" dirty="0" smtClean="0"/>
              <a:t>Организационни мерки</a:t>
            </a:r>
            <a:endParaRPr lang="bg-BG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7772400" cy="22098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bg-BG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1.Обучение</a:t>
            </a:r>
          </a:p>
          <a:p>
            <a:pPr algn="l"/>
            <a:r>
              <a:rPr lang="bg-BG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2.Инструктаж</a:t>
            </a:r>
          </a:p>
          <a:p>
            <a:pPr algn="l"/>
            <a:r>
              <a:rPr lang="bg-BG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3.Инструкции за безопасна работа</a:t>
            </a:r>
          </a:p>
          <a:p>
            <a:pPr algn="l"/>
            <a:r>
              <a:rPr lang="bg-BG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Картотека на използваните опасни химични вещества и смеси</a:t>
            </a:r>
          </a:p>
          <a:p>
            <a:pPr algn="l"/>
            <a:r>
              <a:rPr lang="bg-BG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Информационни листове  на използваните опасни химични вещества и смеси</a:t>
            </a:r>
          </a:p>
          <a:p>
            <a:pPr algn="l"/>
            <a:endParaRPr lang="bg-BG" dirty="0"/>
          </a:p>
        </p:txBody>
      </p:sp>
      <p:pic>
        <p:nvPicPr>
          <p:cNvPr id="4" name="Picture 3" descr="C:\Users\Blaga\Desktop\OBUCHENIQ\ob.2018\kartinki\documen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2067593" cy="206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bg-BG" b="1" dirty="0" smtClean="0">
                <a:latin typeface="Arial" pitchFamily="34" charset="0"/>
              </a:rPr>
              <a:t>Съхранение на опасни химични вещества и смеси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bg-BG" sz="2600" smtClean="0">
                <a:latin typeface="Arial" pitchFamily="34" charset="0"/>
              </a:rPr>
              <a:t>Съхраняване на леснозапалими и горими течности</a:t>
            </a:r>
            <a:endParaRPr lang="en-US" sz="2600" smtClean="0">
              <a:latin typeface="Arial" pitchFamily="34" charset="0"/>
            </a:endParaRPr>
          </a:p>
          <a:p>
            <a:pPr eaLnBrk="1" hangingPunct="1"/>
            <a:endParaRPr lang="bg-BG" sz="2600" smtClean="0">
              <a:latin typeface="Arial" pitchFamily="34" charset="0"/>
            </a:endParaRPr>
          </a:p>
          <a:p>
            <a:pPr eaLnBrk="1" hangingPunct="1"/>
            <a:r>
              <a:rPr lang="bg-BG" sz="2600" smtClean="0">
                <a:latin typeface="Arial" pitchFamily="34" charset="0"/>
              </a:rPr>
              <a:t>Съхраняване на втечнени горими газове</a:t>
            </a:r>
            <a:endParaRPr lang="en-US" sz="2600" smtClean="0">
              <a:latin typeface="Arial" pitchFamily="34" charset="0"/>
            </a:endParaRPr>
          </a:p>
          <a:p>
            <a:pPr eaLnBrk="1" hangingPunct="1"/>
            <a:endParaRPr lang="bg-BG" sz="2600" smtClean="0">
              <a:latin typeface="Arial" pitchFamily="34" charset="0"/>
            </a:endParaRPr>
          </a:p>
          <a:p>
            <a:pPr eaLnBrk="1" hangingPunct="1"/>
            <a:r>
              <a:rPr lang="bg-BG" sz="2600" smtClean="0">
                <a:latin typeface="Arial" pitchFamily="34" charset="0"/>
              </a:rPr>
              <a:t>Съхранение на горими газове в бутилки</a:t>
            </a:r>
            <a:endParaRPr lang="en-US" sz="2600" smtClean="0">
              <a:latin typeface="Arial" pitchFamily="34" charset="0"/>
            </a:endParaRPr>
          </a:p>
          <a:p>
            <a:pPr eaLnBrk="1" hangingPunct="1"/>
            <a:endParaRPr lang="bg-BG" sz="2600" smtClean="0">
              <a:latin typeface="Arial" pitchFamily="34" charset="0"/>
            </a:endParaRPr>
          </a:p>
          <a:p>
            <a:pPr eaLnBrk="1" hangingPunct="1"/>
            <a:r>
              <a:rPr lang="bg-BG" sz="2600" smtClean="0">
                <a:latin typeface="Arial" pitchFamily="34" charset="0"/>
              </a:rPr>
              <a:t>Складове за съвместно съхранение на химични вещества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50825" y="288219"/>
            <a:ext cx="8497888" cy="863600"/>
          </a:xfrm>
        </p:spPr>
        <p:txBody>
          <a:bodyPr/>
          <a:lstStyle/>
          <a:p>
            <a:pPr algn="ctr"/>
            <a:r>
              <a:rPr lang="bg-BG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Мерки при разливи на ОХВ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 rot="10800000" flipV="1">
            <a:off x="359568" y="1422443"/>
            <a:ext cx="84248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Разливи на големи количества ОХВ </a:t>
            </a: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– евакуация на персонала,  информиране на съответните лица и създаване организация за осъществяване на плана за действие при аварии </a:t>
            </a: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/>
              <a:t>,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100" y="3180491"/>
            <a:ext cx="8107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solidFill>
                  <a:srgbClr val="90C226"/>
                </a:solidFill>
                <a:ea typeface="+mj-ea"/>
                <a:cs typeface="+mj-cs"/>
              </a:rPr>
              <a:t>Обучения и тренировки за действия при аварии и пожари</a:t>
            </a:r>
            <a:endParaRPr lang="bg-BG" sz="2800" dirty="0"/>
          </a:p>
        </p:txBody>
      </p:sp>
      <p:pic>
        <p:nvPicPr>
          <p:cNvPr id="9" name="Picture 8" descr="C:\Users\Blaga\Desktop\OBUCHENIQ\ob.2018\kartinki\Emergency_telephones_mice_by_mimooh.svg_-1080x67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605295"/>
            <a:ext cx="6324600" cy="207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62000"/>
            <a:ext cx="8915400" cy="1086318"/>
          </a:xfrm>
        </p:spPr>
        <p:txBody>
          <a:bodyPr>
            <a:normAutofit/>
          </a:bodyPr>
          <a:lstStyle/>
          <a:p>
            <a:pPr algn="ctr"/>
            <a:r>
              <a:rPr lang="bg-BG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 „Здравословни работни места“ 2018—19 г.</a:t>
            </a:r>
            <a:endParaRPr lang="bg-BG" sz="24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2895600"/>
            <a:ext cx="8382000" cy="675208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 опасните вещества на работното място</a:t>
            </a:r>
            <a:endParaRPr lang="bg-BG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4"/>
          <p:cNvSpPr txBox="1"/>
          <p:nvPr/>
        </p:nvSpPr>
        <p:spPr>
          <a:xfrm>
            <a:off x="1295400" y="4495800"/>
            <a:ext cx="6120680" cy="9352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/>
            </a:r>
            <a:br>
              <a:rPr lang="es-ES" smtClean="0"/>
            </a:b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3785176" cy="26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839200" cy="3784600"/>
          </a:xfrm>
        </p:spPr>
        <p:txBody>
          <a:bodyPr>
            <a:noAutofit/>
          </a:bodyPr>
          <a:lstStyle/>
          <a:p>
            <a:pPr marL="342900" lvl="0" indent="-342900" defTabSz="914400" eaLnBrk="0" hangingPunct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bg-BG" sz="2400" b="1" dirty="0" smtClean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КАКВО ДА ПРАВИМ ПРИ „МАЛЪК РАЗЛИВ“?</a:t>
            </a:r>
            <a:r>
              <a:rPr lang="bg-BG" sz="2400" b="1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bg-BG" sz="2400" b="1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bg-BG" sz="2400" b="1" dirty="0" smtClean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bg-BG" sz="2400" b="1" dirty="0" smtClean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bg-BG" sz="2000" dirty="0" smtClean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Идентифициране </a:t>
            </a:r>
            <a: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разлятото ОХВ и незабавно информиране на прекия ръководител</a:t>
            </a:r>
            <a:r>
              <a:rPr lang="bg-BG" sz="2000" dirty="0" smtClean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Ограничаване на разлива, обозначаване на мястото и ограничаване на достъпа до него с подходяща маркировка.</a:t>
            </a:r>
            <a:b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Осигуряване на необходимите ЛПС в зависимост от характеристиката на ОХВ.</a:t>
            </a:r>
            <a:b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Ако има изискване  - обезвреждане на ОХВ, преди да бъде събрано като отпадък.</a:t>
            </a:r>
            <a:b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Събиране чрез използване на абсорбиращи вещества. Обикновено това са пясък, почва, инертен материал - справка с ИЛБ.</a:t>
            </a:r>
            <a:b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Събиране на отпадъка и поставяне в специален контейнер.</a:t>
            </a:r>
            <a:b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bg-BG" sz="2000" dirty="0">
                <a:solidFill>
                  <a:srgbClr val="3A3A3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При необходимост допълнително почистване на мястото на разлива</a:t>
            </a:r>
            <a:endParaRPr lang="bg-BG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8625" y="10009188"/>
            <a:ext cx="6347714" cy="157096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098" name="Picture 2" descr="https://profisbg.com/image/cache/data/produkti/sorbentni-komplekti/sorbenten-%20komplekt-izpolzvani-sorbenti-oil-only-325x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29200"/>
            <a:ext cx="2977064" cy="20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40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Осигуряване на необходимите лични предпазни средства в зависимост от характеристиката на веществото/сместа  (например защитно облекло, защитни ръкавици, гумени ботуши, гумена престилка). </a:t>
            </a:r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bultex99.com/modules/image.php?file_id=434&amp;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3528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0" y="2362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Гащеризон от нетъкан полиетилен, антистатичен, без силикон, прахо-водо-киселинозащитен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://bultex99.com/modules/image.php?file_id=135&amp;destination_width=300&amp;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743200"/>
            <a:ext cx="1447800" cy="1312672"/>
          </a:xfrm>
          <a:prstGeom prst="rect">
            <a:avLst/>
          </a:prstGeom>
          <a:noFill/>
        </p:spPr>
      </p:pic>
      <p:pic>
        <p:nvPicPr>
          <p:cNvPr id="9222" name="Picture 6" descr="ХИМИЧЕСКИ УСТОЙЧИВИ РЪКАВИЦ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648200"/>
            <a:ext cx="1876425" cy="1885950"/>
          </a:xfrm>
          <a:prstGeom prst="rect">
            <a:avLst/>
          </a:prstGeom>
          <a:noFill/>
        </p:spPr>
      </p:pic>
      <p:pic>
        <p:nvPicPr>
          <p:cNvPr id="9224" name="Picture 8" descr="http://bultex99.com/modules/image.php?file_id=1614&amp;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7200" y="3505200"/>
            <a:ext cx="1495128" cy="2209800"/>
          </a:xfrm>
          <a:prstGeom prst="rect">
            <a:avLst/>
          </a:prstGeom>
          <a:noFill/>
        </p:spPr>
      </p:pic>
      <p:pic>
        <p:nvPicPr>
          <p:cNvPr id="9226" name="Picture 10" descr="http://bultex99.com/modules/image.php?file_id=2165&amp;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5181600"/>
            <a:ext cx="977265" cy="1240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90600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Обозначаване опасностите при работа с ОХВС със </a:t>
            </a:r>
            <a: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знаци и сигнали за безопасност и/или здраве при работа</a:t>
            </a:r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167184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276" y="2822222"/>
            <a:ext cx="139013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564671"/>
            <a:ext cx="1447800" cy="116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819400"/>
            <a:ext cx="1295400" cy="114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564671"/>
            <a:ext cx="1371600" cy="11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200" b="1" smtClean="0"/>
              <a:t>Долекарска помощ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1"/>
            <a:ext cx="7924800" cy="2057400"/>
          </a:xfrm>
        </p:spPr>
        <p:txBody>
          <a:bodyPr/>
          <a:lstStyle/>
          <a:p>
            <a:pPr eaLnBrk="1" hangingPunct="1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Информацията за 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долекарска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помощ е дадена в информационните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листове за безопасност на химичните вещества, заедно с информация за симптомите и уврежданията на здравето.</a:t>
            </a:r>
          </a:p>
          <a:p>
            <a:pPr algn="just" eaLnBrk="1" hangingPunct="1">
              <a:buFont typeface="Wingdings" pitchFamily="2" charset="2"/>
              <a:buNone/>
            </a:pPr>
            <a:endParaRPr lang="bg-BG" sz="2600" dirty="0" smtClean="0"/>
          </a:p>
        </p:txBody>
      </p:sp>
      <p:pic>
        <p:nvPicPr>
          <p:cNvPr id="39940" name="Picture 4" descr="images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91000"/>
            <a:ext cx="17240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Blaga\Desktop\OBUCHENIQ\ob.2018\kartinki\running_carry_injury_1600_clr_13775-1-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52801"/>
            <a:ext cx="2895600" cy="324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7239001" cy="3200400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Calibri" pitchFamily="34" charset="0"/>
              </a:rPr>
              <a:t/>
            </a:r>
            <a:br>
              <a:rPr lang="bg-BG" dirty="0" smtClean="0">
                <a:latin typeface="Calibri" pitchFamily="34" charset="0"/>
              </a:rPr>
            </a:br>
            <a:r>
              <a:rPr lang="bg-BG" dirty="0" smtClean="0">
                <a:latin typeface="Calibri" pitchFamily="34" charset="0"/>
              </a:rPr>
              <a:t>Осигуряване на редовни профилактични медицински прегледи на работещите, експонирани на опасни химически вещества, особено на канцерогени и мутагени.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3" name="Picture 2" descr="Ð ÐµÐ·ÑÐ»ÑÐ°Ñ Ñ Ð¸Ð·Ð¾Ð±ÑÐ°Ð¶ÐµÐ½Ð¸Ðµ Ð·Ð° ÐÐ°ÑÑÐ¸Ð½ÐºÐ¸ Ð·Ð° Ð¿ÑÐ¾ÑÐ¸Ð»Ð°ÐºÑÐ¸ÑÐ½Ð¸ Ð¿ÑÐµÐ³Ð»ÐµÐ´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Blaga\Desktop\OBUCHENIQ\ob.2018\kartinki\ambulanc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05400"/>
            <a:ext cx="2698750" cy="139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ChangeArrowheads="1"/>
          </p:cNvSpPr>
          <p:nvPr/>
        </p:nvSpPr>
        <p:spPr bwMode="auto">
          <a:xfrm>
            <a:off x="0" y="-290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/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971550" y="1844675"/>
            <a:ext cx="7272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bg-BG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ИЗБЕРЕТЕ БЕЗОПАСНОСТТА!!!</a:t>
            </a:r>
          </a:p>
        </p:txBody>
      </p:sp>
      <p:pic>
        <p:nvPicPr>
          <p:cNvPr id="43012" name="il_fi" descr="PIC080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852738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16"/>
          <p:cNvSpPr txBox="1">
            <a:spLocks noChangeArrowheads="1"/>
          </p:cNvSpPr>
          <p:nvPr/>
        </p:nvSpPr>
        <p:spPr bwMode="auto">
          <a:xfrm>
            <a:off x="611188" y="333375"/>
            <a:ext cx="777716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3000" b="1" dirty="0">
                <a:solidFill>
                  <a:schemeClr val="folHlink"/>
                </a:solidFill>
              </a:rPr>
              <a:t>Безопасността при работа е избор!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26"/>
          <p:cNvSpPr txBox="1">
            <a:spLocks noChangeArrowheads="1"/>
          </p:cNvSpPr>
          <p:nvPr/>
        </p:nvSpPr>
        <p:spPr bwMode="auto">
          <a:xfrm>
            <a:off x="533400" y="304800"/>
            <a:ext cx="72723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Защо управлението на опасните вещества е толкова важно ?</a:t>
            </a:r>
            <a:endParaRPr lang="en-GB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Ð ÐµÐ·ÑÐ»ÑÐ°Ñ Ñ Ð¸Ð·Ð¾Ð±ÑÐ°Ð¶ÐµÐ½Ð¸Ðµ Ð·Ð° ÐºÐ°ÑÑÐ¸Ð½ÐºÐ¸ ÑÐ¸Ð¼Ð¸ÑÐµÑÐºÐ° Ð¿ÑÐ¾Ð¼Ð¸ÑÐ»ÐµÐ½Ð¾ÑÑ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043737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428625"/>
            <a:ext cx="8002588" cy="969963"/>
          </a:xfrm>
        </p:spPr>
        <p:txBody>
          <a:bodyPr lIns="90000" tIns="46800" rIns="90000" bIns="46800" anchor="ctr">
            <a:normAutofit/>
          </a:bodyPr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altLang="bg-BG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Вредните вещества присъстват в много от съвременните производства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4663" y="3789363"/>
            <a:ext cx="4400550" cy="1843087"/>
          </a:xfrm>
        </p:spPr>
        <p:txBody>
          <a:bodyPr lIns="90000" tIns="46800" rIns="90000" bIns="46800"/>
          <a:lstStyle/>
          <a:p>
            <a:pPr marL="168275" indent="-166688" defTabSz="44926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</a:pPr>
            <a:endParaRPr lang="bg-BG" altLang="bg-BG" sz="1700" dirty="0" smtClean="0">
              <a:solidFill>
                <a:srgbClr val="4C1900"/>
              </a:solidFill>
              <a:latin typeface="Arial" pitchFamily="34" charset="0"/>
            </a:endParaRPr>
          </a:p>
          <a:p>
            <a:pPr marL="168275" indent="-166688" defTabSz="44926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Char char="•"/>
              <a:tabLst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</a:pPr>
            <a:endParaRPr lang="bg-BG" altLang="bg-BG" sz="800" dirty="0" smtClean="0">
              <a:solidFill>
                <a:srgbClr val="4C1900"/>
              </a:solidFill>
              <a:latin typeface="Arial" pitchFamily="34" charset="0"/>
            </a:endParaRPr>
          </a:p>
          <a:p>
            <a:pPr marL="168275" indent="-166688" defTabSz="44926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Char char="•"/>
              <a:tabLst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</a:pPr>
            <a:endParaRPr lang="bg-BG" altLang="bg-BG" sz="1700" dirty="0" smtClean="0">
              <a:latin typeface="Arial" pitchFamily="34" charset="0"/>
            </a:endParaRPr>
          </a:p>
        </p:txBody>
      </p:sp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C3A391-6A15-4EC7-818E-321D6D4B8100}" type="slidenum">
              <a:rPr lang="bg-BG" altLang="bg-BG" smtClean="0"/>
              <a:pPr/>
              <a:t>4</a:t>
            </a:fld>
            <a:endParaRPr lang="bg-BG" altLang="bg-BG" smtClean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99008" y="1135933"/>
            <a:ext cx="7192392" cy="1084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lnSpc>
                <a:spcPct val="90000"/>
              </a:lnSpc>
              <a:spcBef>
                <a:spcPts val="60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bg-BG" altLang="bg-BG" sz="800" dirty="0">
              <a:solidFill>
                <a:srgbClr val="4C1900"/>
              </a:solidFill>
              <a:latin typeface="Arial" pitchFamily="34" charset="0"/>
              <a:cs typeface="Times New Roman" pitchFamily="18" charset="0"/>
            </a:endParaRPr>
          </a:p>
          <a:p>
            <a:pPr defTabSz="449263">
              <a:lnSpc>
                <a:spcPct val="9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altLang="bg-BG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Използваме </a:t>
            </a:r>
            <a:r>
              <a:rPr lang="bg-BG" altLang="bg-BG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вредни вещества  и в </a:t>
            </a:r>
            <a:r>
              <a:rPr lang="bg-BG" altLang="bg-BG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бита</a:t>
            </a:r>
            <a:endParaRPr lang="bg-BG" altLang="bg-BG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49263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bg-BG" alt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5"/>
          <p:cNvSpPr>
            <a:spLocks noChangeAspect="1" noChangeArrowheads="1"/>
          </p:cNvSpPr>
          <p:nvPr/>
        </p:nvSpPr>
        <p:spPr bwMode="auto">
          <a:xfrm>
            <a:off x="900113" y="0"/>
            <a:ext cx="5600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9" name="Rectangle 8"/>
          <p:cNvSpPr/>
          <p:nvPr/>
        </p:nvSpPr>
        <p:spPr>
          <a:xfrm>
            <a:off x="0" y="1828800"/>
            <a:ext cx="86868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Служителите в много европейски държави са изложени на опасни вещества.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Често осведомеността по проблема е недостатъчна.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Опасните вещества могат да доведат до: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тежки и дълготрайни здравословни проблеми — напр. дразнене на кожата, респираторни заболявания и рак;</a:t>
            </a:r>
          </a:p>
          <a:p>
            <a:pPr lvl="1">
              <a:buFont typeface="Wingdings" pitchFamily="2" charset="2"/>
              <a:buChar char="§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 за безопасността, напр. пожар, експлозия и задушаване;</a:t>
            </a:r>
          </a:p>
          <a:p>
            <a:pPr lvl="1">
              <a:buFont typeface="Wingdings" pitchFamily="2" charset="2"/>
              <a:buChar char="§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значителни разходи за фирмите за защитни мерки и поемане на отговорност.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21547"/>
            <a:ext cx="2590800" cy="2338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63" y="4663413"/>
            <a:ext cx="2619375" cy="17430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38862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dirty="0" smtClean="0">
                <a:latin typeface="Times New Roman" pitchFamily="18" charset="0"/>
                <a:cs typeface="Times New Roman" pitchFamily="18" charset="0"/>
              </a:rPr>
              <a:t>Това може да се случи в резултат на еднократна експозиция или многократни експозиции и дългосрочно акумулиране на вещества в организма.</a:t>
            </a:r>
            <a:endParaRPr lang="en-US" altLang="bg-B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5800" y="2486025"/>
            <a:ext cx="77724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bg-BG" altLang="bg-BG" sz="3200">
              <a:latin typeface="All Times New Roman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05200"/>
            <a:ext cx="13236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425825" y="7489296"/>
            <a:ext cx="4774901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bg-BG" altLang="bg-BG" dirty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bg-BG" altLang="bg-BG" dirty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bg-BG" altLang="bg-BG" dirty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bg-BG" altLang="bg-BG" dirty="0">
              <a:latin typeface="Tahoma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bg-BG" altLang="bg-BG" sz="2400" dirty="0" smtClean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763267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Опасните вещества се срещат почти на всички работни места !!!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459392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Опасно вещество</a:t>
            </a:r>
            <a:r>
              <a:rPr lang="bg-BG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представлява всяко твърдо, течно или газообразно вещество, което може да навреди на безопасността или здравето на работниците.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bg-BG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bg-BG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58" y="3505200"/>
            <a:ext cx="1967442" cy="196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0898" y="5752950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Дозата прави отровата!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bg-BG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964612" cy="78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bg-BG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ПРИЛОЖИМО ЗАКОНОДАТЕЛСТВО за</a:t>
            </a:r>
          </a:p>
          <a:p>
            <a:pPr algn="ctr">
              <a:spcBef>
                <a:spcPct val="50000"/>
              </a:spcBef>
            </a:pPr>
            <a:r>
              <a:rPr lang="bg-BG" sz="2400" b="1" dirty="0">
                <a:latin typeface="Arial" pitchFamily="34" charset="0"/>
              </a:rPr>
              <a:t>опасните химични вещества и смеси</a:t>
            </a:r>
            <a:endParaRPr lang="en-US" sz="2400" b="1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bg-BG" sz="1600" dirty="0">
              <a:latin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Закона за здравословни и безопасни условия на труд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Закон за защита от вредното въздействие на химичните вещества и смеси и Наредбите към него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Наредба № 7 от 23.09.1999 г. за минималните изисквания за здравословни и безопасни условия на труд на работните места и при използване на работното оборудване </a:t>
            </a:r>
          </a:p>
          <a:p>
            <a:pPr algn="justLow"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Наредба № 13 от 30.12.2003 г. за защита на работещите от рискове, свързани с експозиция на химични агенти при работа</a:t>
            </a:r>
          </a:p>
          <a:p>
            <a:pPr algn="justLow"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Наредба № 10 от 26.09.2003 г. за защита на работещите от рискове, свързани с експозиция на </a:t>
            </a:r>
            <a:r>
              <a:rPr lang="bg-BG" sz="1600" dirty="0" err="1">
                <a:latin typeface="Times New Roman" pitchFamily="18" charset="0"/>
                <a:cs typeface="Times New Roman" pitchFamily="18" charset="0"/>
              </a:rPr>
              <a:t>канцерогени</a:t>
            </a: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bg-BG" sz="1600" dirty="0" err="1">
                <a:latin typeface="Times New Roman" pitchFamily="18" charset="0"/>
                <a:cs typeface="Times New Roman" pitchFamily="18" charset="0"/>
              </a:rPr>
              <a:t>мутагени</a:t>
            </a: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Наредба № 11 </a:t>
            </a:r>
            <a:r>
              <a:rPr lang="bg-BG" sz="1600" dirty="0" err="1">
                <a:latin typeface="Times New Roman" pitchFamily="18" charset="0"/>
                <a:cs typeface="Times New Roman" pitchFamily="18" charset="0"/>
              </a:rPr>
              <a:t>oт</a:t>
            </a: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 27.12.2004 г. за минималните изисквания за осигуряване на безопасността и здравето на работещите при потенциален риск от експлозивна атмосфера</a:t>
            </a:r>
            <a:r>
              <a:rPr lang="bg-B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Наредба № 9 от 4 август 2006 г. за защита на работещите от рискове, свързани с експозиция на азбест при работа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bg-BG" sz="1600" dirty="0">
                <a:latin typeface="Times New Roman" pitchFamily="18" charset="0"/>
                <a:cs typeface="Times New Roman" pitchFamily="18" charset="0"/>
              </a:rPr>
              <a:t>Наредба за реда и начина на съхранение на опасни химични вещества и смеси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Наредба № 2 по безопасността на труда при производството и работата с хлор</a:t>
            </a:r>
            <a:endParaRPr lang="bg-BG" sz="1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bg-BG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sz="16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bg-BG" sz="1600" b="1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bg-BG" sz="16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GB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55650" y="5949950"/>
            <a:ext cx="73453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Класифициране</a:t>
            </a:r>
            <a:br>
              <a:rPr lang="bg-BG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 и смеси  се класифицират въз основа на:</a:t>
            </a:r>
          </a:p>
          <a:p>
            <a:pPr>
              <a:defRPr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Физикохимичните свойства</a:t>
            </a:r>
          </a:p>
          <a:p>
            <a:pPr>
              <a:defRPr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Токсикологичните   свойства и </a:t>
            </a:r>
          </a:p>
          <a:p>
            <a:pPr>
              <a:defRPr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Екотоксилогичните им свойства.</a:t>
            </a:r>
          </a:p>
          <a:p>
            <a:pPr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CLP опасните химичните вещества и смеси са</a:t>
            </a:r>
          </a:p>
          <a:p>
            <a:pPr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групирани в три категории: опасности за здравето, физически опасности и опасности за околната среда. </a:t>
            </a:r>
          </a:p>
          <a:p>
            <a:pPr>
              <a:defRPr/>
            </a:pPr>
            <a:endParaRPr lang="bg-BG" dirty="0" smtClean="0"/>
          </a:p>
          <a:p>
            <a:pPr>
              <a:defRPr/>
            </a:pPr>
            <a:endParaRPr lang="bg-BG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 descr="Резултат с изображение за картинки химични вещест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5029200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4678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НОВИТЕ ПИКТОГРАМИ, КОИТО  ЗАМЕНИХА СЪЩЕСТВУВАЩИТЕ ДО СЕГА</a:t>
            </a:r>
          </a:p>
          <a:p>
            <a:pPr algn="ctr">
              <a:buNone/>
            </a:pPr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2" descr="C:\Users\dora.yankova\Downloads\c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428625"/>
            <a:ext cx="8002588" cy="969963"/>
          </a:xfrm>
          <a:noFill/>
        </p:spPr>
        <p:txBody>
          <a:bodyPr lIns="90000" tIns="46800" rIns="90000" bIns="46800" anchor="ctr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bg-BG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Пътища за проникване на опасните вещества</a:t>
            </a:r>
            <a:br>
              <a:rPr lang="bg-BG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sz="2800" i="1" u="sng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0"/>
            <a:ext cx="4906963" cy="2133600"/>
          </a:xfrm>
        </p:spPr>
        <p:txBody>
          <a:bodyPr lIns="90000" tIns="46800" rIns="90000" bIns="46800"/>
          <a:lstStyle/>
          <a:p>
            <a:pPr marL="168275" indent="-166688" defTabSz="449263" eaLnBrk="1" hangingPunct="1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Char char="v"/>
              <a:tabLst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</a:pP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Чрез вдишване</a:t>
            </a:r>
          </a:p>
          <a:p>
            <a:pPr marL="168275" indent="-166688" defTabSz="449263" eaLnBrk="1" hangingPunct="1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Char char="v"/>
              <a:tabLst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</a:pP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 Чрез поглъщане</a:t>
            </a:r>
          </a:p>
          <a:p>
            <a:pPr marL="168275" indent="-166688" defTabSz="449263" eaLnBrk="1" hangingPunct="1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Char char="v"/>
              <a:tabLst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</a:pP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 През кожата</a:t>
            </a:r>
          </a:p>
          <a:p>
            <a:pPr marL="168275" indent="-166688" defTabSz="449263" eaLnBrk="1" hangingPunct="1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None/>
              <a:tabLst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</a:pPr>
            <a:endParaRPr lang="bg-BG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8275" indent="-166688" defTabSz="449263" eaLnBrk="1" hangingPunct="1">
              <a:lnSpc>
                <a:spcPct val="90000"/>
              </a:lnSpc>
              <a:spcBef>
                <a:spcPts val="600"/>
              </a:spcBef>
              <a:buClrTx/>
              <a:buFont typeface="Wingdings" pitchFamily="2" charset="2"/>
              <a:buNone/>
              <a:tabLst>
                <a:tab pos="738188" algn="l"/>
                <a:tab pos="1652588" algn="l"/>
                <a:tab pos="2566988" algn="l"/>
                <a:tab pos="3481388" algn="l"/>
                <a:tab pos="4395788" algn="l"/>
                <a:tab pos="5310188" algn="l"/>
                <a:tab pos="6224588" algn="l"/>
                <a:tab pos="7138988" algn="l"/>
                <a:tab pos="8053388" algn="l"/>
                <a:tab pos="8967788" algn="l"/>
                <a:tab pos="9882188" algn="l"/>
              </a:tabLst>
            </a:pPr>
            <a:endParaRPr lang="bg-BG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EFC120-D37A-42E6-94A9-1599189C5F08}" type="slidenum">
              <a:rPr lang="bg-BG" smtClean="0"/>
              <a:pPr/>
              <a:t>9</a:t>
            </a:fld>
            <a:endParaRPr lang="bg-BG" smtClean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219200" y="1752600"/>
            <a:ext cx="38862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bg-BG" sz="800">
              <a:solidFill>
                <a:srgbClr val="4C1900"/>
              </a:solidFill>
              <a:latin typeface="Arial" pitchFamily="34" charset="0"/>
              <a:cs typeface="Times New Roman" pitchFamily="18" charset="0"/>
            </a:endParaRPr>
          </a:p>
          <a:p>
            <a:pPr defTabSz="449263">
              <a:lnSpc>
                <a:spcPct val="90000"/>
              </a:lnSpc>
              <a:spcBef>
                <a:spcPts val="600"/>
              </a:spcBef>
              <a:buSzPct val="100000"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bg-BG">
              <a:solidFill>
                <a:srgbClr val="4C1900"/>
              </a:solidFill>
              <a:latin typeface="Arial" pitchFamily="34" charset="0"/>
              <a:cs typeface="Times New Roman" pitchFamily="18" charset="0"/>
            </a:endParaRPr>
          </a:p>
          <a:p>
            <a:pPr algn="ctr" defTabSz="449263"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bg-BG">
              <a:solidFill>
                <a:srgbClr val="4C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AutoShape 5"/>
          <p:cNvSpPr>
            <a:spLocks noChangeAspect="1" noChangeArrowheads="1"/>
          </p:cNvSpPr>
          <p:nvPr/>
        </p:nvSpPr>
        <p:spPr bwMode="auto">
          <a:xfrm>
            <a:off x="179388" y="3141663"/>
            <a:ext cx="5600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7" name="Picture 7" descr="clip_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49772"/>
            <a:ext cx="3733800" cy="237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1061</Words>
  <Application>Microsoft Office PowerPoint</Application>
  <PresentationFormat>Презентация на цял екран (4:3)</PresentationFormat>
  <Paragraphs>130</Paragraphs>
  <Slides>25</Slides>
  <Notes>8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35" baseType="lpstr">
      <vt:lpstr>Arial Unicode MS</vt:lpstr>
      <vt:lpstr>All Times New Roman</vt:lpstr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</vt:lpstr>
      <vt:lpstr>Работодателите и тяхната ангажираност при управление на опасните химични вещества на работното място – нормативни изисквания</vt:lpstr>
      <vt:lpstr>Кампания „Здравословни работни места“ 2018—19 г.</vt:lpstr>
      <vt:lpstr>Презентация на PowerPoint</vt:lpstr>
      <vt:lpstr>Вредните вещества присъстват в много от съвременните производства</vt:lpstr>
      <vt:lpstr>Презентация на PowerPoint</vt:lpstr>
      <vt:lpstr>Презентация на PowerPoint</vt:lpstr>
      <vt:lpstr>Класифициране </vt:lpstr>
      <vt:lpstr>Презентация на PowerPoint</vt:lpstr>
      <vt:lpstr>Пътища за проникване на опасните вещества </vt:lpstr>
      <vt:lpstr>Презентация на PowerPoint</vt:lpstr>
      <vt:lpstr>Презентация на PowerPoint</vt:lpstr>
      <vt:lpstr>Презентация на PowerPoint</vt:lpstr>
      <vt:lpstr>ТЕХНИЧЕСКИ МЕРКИ ЗА ОГРАНИЧАВАНЕ НА РИСКА </vt:lpstr>
      <vt:lpstr>Презентация на PowerPoint</vt:lpstr>
      <vt:lpstr>Презентация на PowerPoint</vt:lpstr>
      <vt:lpstr>Презентация на PowerPoint</vt:lpstr>
      <vt:lpstr>Организационни мерки</vt:lpstr>
      <vt:lpstr>Съхранение на опасни химични вещества и смеси </vt:lpstr>
      <vt:lpstr>Мерки при разливи на ОХВ</vt:lpstr>
      <vt:lpstr>2. КАКВО ДА ПРАВИМ ПРИ „МАЛЪК РАЗЛИВ“?  Идентифициране на разлятото ОХВ и незабавно информиране на прекия ръководител. Ограничаване на разлива, обозначаване на мястото и ограничаване на достъпа до него с подходяща маркировка. Осигуряване на необходимите ЛПС в зависимост от характеристиката на ОХВ. Ако има изискване  - обезвреждане на ОХВ, преди да бъде събрано като отпадък.  Събиране чрез използване на абсорбиращи вещества. Обикновено това са пясък, почва, инертен материал - справка с ИЛБ.  Събиране на отпадъка и поставяне в специален контейнер.   При необходимост допълнително почистване на мястото на разлива</vt:lpstr>
      <vt:lpstr>Презентация на PowerPoint</vt:lpstr>
      <vt:lpstr>Презентация на PowerPoint</vt:lpstr>
      <vt:lpstr>Долекарска помощ</vt:lpstr>
      <vt:lpstr> Осигуряване на редовни профилактични медицински прегледи на работещите, експонирани на опасни химически вещества, особено на канцерогени и мутагени. 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user9</dc:creator>
  <cp:lastModifiedBy>Дина Христова</cp:lastModifiedBy>
  <cp:revision>121</cp:revision>
  <dcterms:created xsi:type="dcterms:W3CDTF">2006-08-16T00:00:00Z</dcterms:created>
  <dcterms:modified xsi:type="dcterms:W3CDTF">2018-11-09T08:37:53Z</dcterms:modified>
</cp:coreProperties>
</file>